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2" r:id="rId3"/>
    <p:sldId id="271" r:id="rId4"/>
    <p:sldId id="276" r:id="rId5"/>
    <p:sldId id="259" r:id="rId6"/>
    <p:sldId id="260" r:id="rId7"/>
    <p:sldId id="262" r:id="rId8"/>
    <p:sldId id="263" r:id="rId9"/>
    <p:sldId id="265" r:id="rId10"/>
    <p:sldId id="266" r:id="rId11"/>
    <p:sldId id="283" r:id="rId12"/>
    <p:sldId id="285" r:id="rId13"/>
    <p:sldId id="292" r:id="rId14"/>
    <p:sldId id="297" r:id="rId15"/>
    <p:sldId id="277" r:id="rId16"/>
    <p:sldId id="278" r:id="rId17"/>
    <p:sldId id="279" r:id="rId18"/>
    <p:sldId id="280" r:id="rId19"/>
    <p:sldId id="281" r:id="rId20"/>
    <p:sldId id="282" r:id="rId21"/>
    <p:sldId id="288" r:id="rId22"/>
    <p:sldId id="290" r:id="rId23"/>
    <p:sldId id="269" r:id="rId24"/>
    <p:sldId id="291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5A776"/>
    <a:srgbClr val="0C604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RECEITAS PREVIDENCIÁRIAS </c:v>
                </c:pt>
              </c:strCache>
            </c:strRef>
          </c:tx>
          <c:cat>
            <c:numRef>
              <c:f>Plan1!$A$2:$A$8</c:f>
              <c:numCache>
                <c:formatCode>General</c:formatCode>
                <c:ptCount val="7"/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Plan1!$B$2:$B$8</c:f>
              <c:numCache>
                <c:formatCode>"R$"\ #,##0.00</c:formatCode>
                <c:ptCount val="7"/>
                <c:pt idx="1">
                  <c:v>279110008.44</c:v>
                </c:pt>
                <c:pt idx="2">
                  <c:v>272139988.33999997</c:v>
                </c:pt>
                <c:pt idx="3">
                  <c:v>266303532.15000001</c:v>
                </c:pt>
                <c:pt idx="4">
                  <c:v>261082323.22999999</c:v>
                </c:pt>
                <c:pt idx="5">
                  <c:v>253997356.16999999</c:v>
                </c:pt>
                <c:pt idx="6">
                  <c:v>249132486.27000001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 PREVIDENCIÁRIAS </c:v>
                </c:pt>
              </c:strCache>
            </c:strRef>
          </c:tx>
          <c:cat>
            <c:numRef>
              <c:f>Plan1!$A$2:$A$8</c:f>
              <c:numCache>
                <c:formatCode>General</c:formatCode>
                <c:ptCount val="7"/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Plan1!$C$2:$C$8</c:f>
              <c:numCache>
                <c:formatCode>"R$"\ #,##0.00</c:formatCode>
                <c:ptCount val="7"/>
                <c:pt idx="1">
                  <c:v>1139165487.3299999</c:v>
                </c:pt>
                <c:pt idx="2">
                  <c:v>1176138648.23</c:v>
                </c:pt>
                <c:pt idx="3">
                  <c:v>1207379043.6500001</c:v>
                </c:pt>
                <c:pt idx="4">
                  <c:v>1233539620.0799999</c:v>
                </c:pt>
                <c:pt idx="5">
                  <c:v>1263548027.52</c:v>
                </c:pt>
                <c:pt idx="6">
                  <c:v>1282584978.6900001</c:v>
                </c:pt>
              </c:numCache>
            </c:numRef>
          </c:val>
        </c:ser>
        <c:axId val="117194752"/>
        <c:axId val="117196288"/>
      </c:barChart>
      <c:catAx>
        <c:axId val="117194752"/>
        <c:scaling>
          <c:orientation val="minMax"/>
        </c:scaling>
        <c:axPos val="b"/>
        <c:numFmt formatCode="General" sourceLinked="1"/>
        <c:tickLblPos val="nextTo"/>
        <c:crossAx val="117196288"/>
        <c:crosses val="autoZero"/>
        <c:auto val="1"/>
        <c:lblAlgn val="ctr"/>
        <c:lblOffset val="100"/>
      </c:catAx>
      <c:valAx>
        <c:axId val="117196288"/>
        <c:scaling>
          <c:orientation val="minMax"/>
        </c:scaling>
        <c:axPos val="l"/>
        <c:majorGridlines/>
        <c:numFmt formatCode="&quot;R$&quot;\ #,##0.00" sourceLinked="1"/>
        <c:tickLblPos val="nextTo"/>
        <c:crossAx val="1171947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RECEITAS PREVIDENCIÁRIAS  </c:v>
                </c:pt>
              </c:strCache>
            </c:strRef>
          </c:tx>
          <c:cat>
            <c:numRef>
              <c:f>Plan1!$A$2:$A$8</c:f>
              <c:numCache>
                <c:formatCode>General</c:formatCode>
                <c:ptCount val="7"/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Plan1!$B$2:$B$8</c:f>
              <c:numCache>
                <c:formatCode>"R$"\ #,##0.00</c:formatCode>
                <c:ptCount val="7"/>
                <c:pt idx="1">
                  <c:v>131279827.37</c:v>
                </c:pt>
                <c:pt idx="2">
                  <c:v>127510770.75</c:v>
                </c:pt>
                <c:pt idx="3">
                  <c:v>117699557.56</c:v>
                </c:pt>
                <c:pt idx="4">
                  <c:v>109465648.59</c:v>
                </c:pt>
                <c:pt idx="5">
                  <c:v>105280710.68000001</c:v>
                </c:pt>
                <c:pt idx="6">
                  <c:v>104658362.2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 PREVIDENCIÁRIAS </c:v>
                </c:pt>
              </c:strCache>
            </c:strRef>
          </c:tx>
          <c:cat>
            <c:numRef>
              <c:f>Plan1!$A$2:$A$8</c:f>
              <c:numCache>
                <c:formatCode>General</c:formatCode>
                <c:ptCount val="7"/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Plan1!$C$2:$C$8</c:f>
              <c:numCache>
                <c:formatCode>"R$"\ #,##0.00</c:formatCode>
                <c:ptCount val="7"/>
                <c:pt idx="1">
                  <c:v>272104425.39999998</c:v>
                </c:pt>
                <c:pt idx="2">
                  <c:v>273873170.13999999</c:v>
                </c:pt>
                <c:pt idx="3">
                  <c:v>275477274.56999999</c:v>
                </c:pt>
                <c:pt idx="4">
                  <c:v>276888472.41000003</c:v>
                </c:pt>
                <c:pt idx="5">
                  <c:v>278077693.82999998</c:v>
                </c:pt>
                <c:pt idx="6">
                  <c:v>279124571.26999998</c:v>
                </c:pt>
              </c:numCache>
            </c:numRef>
          </c:val>
        </c:ser>
        <c:axId val="117483392"/>
        <c:axId val="117484928"/>
      </c:barChart>
      <c:catAx>
        <c:axId val="117483392"/>
        <c:scaling>
          <c:orientation val="minMax"/>
        </c:scaling>
        <c:axPos val="b"/>
        <c:numFmt formatCode="General" sourceLinked="1"/>
        <c:tickLblPos val="nextTo"/>
        <c:crossAx val="117484928"/>
        <c:crosses val="autoZero"/>
        <c:auto val="1"/>
        <c:lblAlgn val="ctr"/>
        <c:lblOffset val="100"/>
      </c:catAx>
      <c:valAx>
        <c:axId val="117484928"/>
        <c:scaling>
          <c:orientation val="minMax"/>
        </c:scaling>
        <c:axPos val="l"/>
        <c:majorGridlines/>
        <c:numFmt formatCode="&quot;R$&quot;\ #,##0.00" sourceLinked="1"/>
        <c:tickLblPos val="nextTo"/>
        <c:crossAx val="1174833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RECEITAS PREVIDENCIÁRIA</c:v>
                </c:pt>
              </c:strCache>
            </c:strRef>
          </c:tx>
          <c:cat>
            <c:numRef>
              <c:f>Plan1!$A$2:$A$8</c:f>
              <c:numCache>
                <c:formatCode>General</c:formatCode>
                <c:ptCount val="7"/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Plan1!$B$2:$B$8</c:f>
              <c:numCache>
                <c:formatCode>"R$"\ #,##0.00</c:formatCode>
                <c:ptCount val="7"/>
                <c:pt idx="1">
                  <c:v>34881088.380000003</c:v>
                </c:pt>
                <c:pt idx="2">
                  <c:v>42142193.920000002</c:v>
                </c:pt>
                <c:pt idx="3">
                  <c:v>50145074.32</c:v>
                </c:pt>
                <c:pt idx="4">
                  <c:v>57854962.670000002</c:v>
                </c:pt>
                <c:pt idx="5">
                  <c:v>66470531.560000002</c:v>
                </c:pt>
                <c:pt idx="6">
                  <c:v>74863277.489999995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 PREVIDENCIÁRIAS </c:v>
                </c:pt>
              </c:strCache>
            </c:strRef>
          </c:tx>
          <c:cat>
            <c:numRef>
              <c:f>Plan1!$A$2:$A$8</c:f>
              <c:numCache>
                <c:formatCode>General</c:formatCode>
                <c:ptCount val="7"/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Plan1!$C$2:$C$8</c:f>
              <c:numCache>
                <c:formatCode>"R$"\ #,##0.00</c:formatCode>
                <c:ptCount val="7"/>
                <c:pt idx="1">
                  <c:v>1875964.61</c:v>
                </c:pt>
                <c:pt idx="2">
                  <c:v>2407305.41</c:v>
                </c:pt>
                <c:pt idx="3">
                  <c:v>3184599.89</c:v>
                </c:pt>
                <c:pt idx="4">
                  <c:v>4091517.73</c:v>
                </c:pt>
                <c:pt idx="5">
                  <c:v>4998400.8499999996</c:v>
                </c:pt>
                <c:pt idx="6">
                  <c:v>6043030.4900000002</c:v>
                </c:pt>
              </c:numCache>
            </c:numRef>
          </c:val>
        </c:ser>
        <c:axId val="122982400"/>
        <c:axId val="122983936"/>
      </c:barChart>
      <c:catAx>
        <c:axId val="122982400"/>
        <c:scaling>
          <c:orientation val="minMax"/>
        </c:scaling>
        <c:axPos val="b"/>
        <c:numFmt formatCode="General" sourceLinked="1"/>
        <c:tickLblPos val="nextTo"/>
        <c:crossAx val="122983936"/>
        <c:crosses val="autoZero"/>
        <c:auto val="1"/>
        <c:lblAlgn val="ctr"/>
        <c:lblOffset val="100"/>
      </c:catAx>
      <c:valAx>
        <c:axId val="122983936"/>
        <c:scaling>
          <c:orientation val="minMax"/>
        </c:scaling>
        <c:axPos val="l"/>
        <c:majorGridlines/>
        <c:numFmt formatCode="&quot;R$&quot;\ #,##0.00" sourceLinked="1"/>
        <c:tickLblPos val="nextTo"/>
        <c:crossAx val="12298240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0A46A-E885-4D68-8941-CFF7E26A2205}" type="datetimeFigureOut">
              <a:rPr lang="pt-BR" smtClean="0"/>
              <a:pPr/>
              <a:t>21/06/2015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2556-3AC2-4830-8F6B-31999E05F9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59333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079B-0EF0-4598-AA8F-BEFAE84A545F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E71-3A06-476D-8156-420F4CA4D366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6273-5B4A-4F28-BA1D-7045276B7BC5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5E8-364F-41E5-BDA5-6F1B716A0D21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9571-1BAD-48A5-8772-D10B6C7DA42B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B0BF-2D5F-4DF8-8ADC-9F1A5651BE01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B3BC-7415-4FF0-98EF-65897681AA77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60EA-E28A-4F9C-9F5E-8DDC68C30EE4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7500-FC77-42B6-8720-225A9B6444F7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0A30-5528-45B1-853C-314ED0489B2A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E444B-A11D-41B1-BC84-1A9552657CB4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737E3-1D83-4B1E-8021-9EE7CB85042D}" type="datetime1">
              <a:rPr lang="pt-BR" smtClean="0"/>
              <a:pPr/>
              <a:t>21/06/2015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B35D-8FC0-4023-A4B6-2010A484C5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looliveira@sefaz.al.gov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73062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Equilíbrio financeiro e atuarial dos Regimes Próprios de Previdência Social - RPPS</a:t>
            </a:r>
            <a:endParaRPr lang="pt-BR" sz="3200" b="1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283968" y="5661248"/>
            <a:ext cx="4608512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355976" y="573325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Marcello Lourenço de Oliveira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Maceió-AL, 22</a:t>
            </a: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de junho de 2015. 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1</a:t>
            </a:fld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268760"/>
            <a:ext cx="8892480" cy="1008112"/>
          </a:xfrm>
        </p:spPr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Regime de Financiamento</a:t>
            </a:r>
            <a:endParaRPr lang="pt-BR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51520" y="1700808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latin typeface="Calibri" pitchFamily="34" charset="0"/>
              </a:rPr>
              <a:t>Regime Financeiro de Capitalização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 (Art. 2º, XI/PT/MPS nº 403)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Regime em que as contribuições estabelecidas no plano de custeio, a serem pagas pelo ente federativo, pelos servidores ativos e inativos e pelos pensionistas, acrescidas ao patrimônio existente, às receitas por ele geradas e a outras espécies de aportes, sejam suficientes para a formação dos recursos garantidores a cobertura dos compromissos futuros do plano de benefícios e da taxa de administração. (art.2º, XX/PT/MPS nº 403/2008, denomina Plano Previdenciário – essência do art. 40 da CF).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Principais Características: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Há formação de reservas;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Aplicável a todos os tipos de benefícios;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Possui diferentes métodos de financiamento;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Cria perspectivas de sustentabilidade no longo prazo; 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Pagamento de benefício não impacta no índice de pessoal – LRF.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10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4000" dirty="0" smtClean="0"/>
              <a:t>ALAGOAS (LE 7.114/2009)</a:t>
            </a:r>
          </a:p>
          <a:p>
            <a:pPr marL="0" indent="0" algn="ctr">
              <a:buNone/>
            </a:pPr>
            <a:endParaRPr lang="pt-BR" dirty="0"/>
          </a:p>
          <a:p>
            <a:r>
              <a:rPr lang="pt-BR" dirty="0" smtClean="0"/>
              <a:t>Fundo Financeiro (repartição simples);</a:t>
            </a:r>
          </a:p>
          <a:p>
            <a:r>
              <a:rPr lang="pt-BR" dirty="0" smtClean="0"/>
              <a:t>Fundo dos Militares (repartição simples); e</a:t>
            </a:r>
          </a:p>
          <a:p>
            <a:r>
              <a:rPr lang="pt-BR" dirty="0" smtClean="0"/>
              <a:t>Fundo de Previdência (capitalização)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11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710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4000" dirty="0"/>
          </a:p>
          <a:p>
            <a:pPr marL="0" indent="0" algn="ctr">
              <a:buNone/>
            </a:pPr>
            <a:r>
              <a:rPr lang="pt-BR" sz="4000" dirty="0" smtClean="0"/>
              <a:t>Situação Financeira dos Fundos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89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42075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332656"/>
            <a:ext cx="1152127" cy="720080"/>
          </a:xfrm>
          <a:prstGeom prst="rect">
            <a:avLst/>
          </a:prstGeom>
          <a:noFill/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4907"/>
            <a:ext cx="716480" cy="911561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37006" y="212244"/>
            <a:ext cx="8229600" cy="868958"/>
          </a:xfrm>
        </p:spPr>
        <p:txBody>
          <a:bodyPr>
            <a:normAutofit/>
          </a:bodyPr>
          <a:lstStyle/>
          <a:p>
            <a:r>
              <a:rPr lang="pt-BR" sz="3600" b="1" u="sng" dirty="0" smtClean="0"/>
              <a:t>CONTRIBUIÇÕES PREVIDENCIÁRIAS</a:t>
            </a:r>
            <a:endParaRPr lang="pt-BR" sz="3600" b="1" u="sng" dirty="0"/>
          </a:p>
        </p:txBody>
      </p:sp>
      <p:graphicFrame>
        <p:nvGraphicFramePr>
          <p:cNvPr id="10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2491820"/>
              </p:ext>
            </p:extLst>
          </p:nvPr>
        </p:nvGraphicFramePr>
        <p:xfrm>
          <a:off x="755576" y="1285858"/>
          <a:ext cx="7704856" cy="5201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4032448"/>
              </a:tblGrid>
              <a:tr h="728685">
                <a:tc gridSpan="2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CONTRIBUIÇÕES À AL</a:t>
                      </a:r>
                      <a:r>
                        <a:rPr lang="pt-BR" sz="2400" baseline="0" dirty="0" smtClean="0"/>
                        <a:t> PREVIDÊNCIA – 2014</a:t>
                      </a:r>
                      <a:endParaRPr lang="pt-BR" sz="1600" baseline="0" dirty="0" smtClean="0"/>
                    </a:p>
                    <a:p>
                      <a:pPr algn="ctr"/>
                      <a:r>
                        <a:rPr lang="pt-BR" sz="1400" baseline="0" dirty="0" smtClean="0"/>
                        <a:t>(Valores até DEZEMBRO e 13º Salário</a:t>
                      </a:r>
                      <a:r>
                        <a:rPr lang="pt-BR" sz="14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pt-BR" sz="1400" baseline="0" dirty="0" smtClean="0"/>
                        <a:t>- Em R$)</a:t>
                      </a:r>
                      <a:endParaRPr lang="pt-BR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dirty="0" smtClean="0"/>
                        <a:t>ATIVOS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148.394.832,23</a:t>
                      </a:r>
                      <a:endParaRPr lang="pt-BR" dirty="0"/>
                    </a:p>
                  </a:txBody>
                  <a:tcPr anchor="ctr"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dirty="0" smtClean="0"/>
                        <a:t>INATIVOS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30.437.001,40</a:t>
                      </a:r>
                      <a:endParaRPr lang="pt-BR" dirty="0"/>
                    </a:p>
                  </a:txBody>
                  <a:tcPr anchor="ctr"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dirty="0" smtClean="0"/>
                        <a:t>PATRONAL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242.105.990,56</a:t>
                      </a:r>
                      <a:endParaRPr lang="pt-BR" dirty="0"/>
                    </a:p>
                  </a:txBody>
                  <a:tcPr anchor="ctr"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dirty="0" smtClean="0"/>
                        <a:t>REEMBOLSO</a:t>
                      </a:r>
                      <a:r>
                        <a:rPr lang="pt-BR" baseline="0" dirty="0" smtClean="0"/>
                        <a:t> EDUCAÇÃO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63.487.396,16</a:t>
                      </a:r>
                      <a:endParaRPr lang="pt-BR" dirty="0"/>
                    </a:p>
                  </a:txBody>
                  <a:tcPr anchor="ctr"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dirty="0" smtClean="0"/>
                        <a:t>REEMBOLSO</a:t>
                      </a:r>
                      <a:r>
                        <a:rPr lang="pt-BR" baseline="0" dirty="0" smtClean="0"/>
                        <a:t> SAÚDE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51.138.337,64</a:t>
                      </a:r>
                      <a:endParaRPr lang="pt-BR" dirty="0"/>
                    </a:p>
                  </a:txBody>
                  <a:tcPr anchor="ctr"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dirty="0" smtClean="0"/>
                        <a:t>APORTE INSUFICIÊNCIA (Tesouro)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764.258.188,66</a:t>
                      </a:r>
                      <a:endParaRPr lang="pt-BR" dirty="0"/>
                    </a:p>
                  </a:txBody>
                  <a:tcPr anchor="ctr"/>
                </a:tc>
              </a:tr>
              <a:tr h="6390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1.299.821.746,65</a:t>
                      </a:r>
                      <a:endParaRPr lang="pt-BR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4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588034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Fundo Financeiro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15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</p:txBody>
      </p:sp>
      <p:graphicFrame>
        <p:nvGraphicFramePr>
          <p:cNvPr id="17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33426266"/>
              </p:ext>
            </p:extLst>
          </p:nvPr>
        </p:nvGraphicFramePr>
        <p:xfrm>
          <a:off x="467544" y="2000239"/>
          <a:ext cx="8229600" cy="36897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107467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RECEITAS PREVIDENCIÁRIAS (R$)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DESPESAS PREVIDENCIÁRIAS (R$)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435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2015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279.110.008,44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1.139.165.487,33 	</a:t>
                      </a:r>
                      <a:endParaRPr lang="pt-BR" dirty="0"/>
                    </a:p>
                  </a:txBody>
                  <a:tcPr/>
                </a:tc>
              </a:tr>
              <a:tr h="435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272.139.988,34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1.176.138.648,23 	</a:t>
                      </a:r>
                      <a:endParaRPr lang="pt-BR" dirty="0"/>
                    </a:p>
                  </a:txBody>
                  <a:tcPr/>
                </a:tc>
              </a:tr>
              <a:tr h="435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266.303.532,15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1.207.379.043,65 	</a:t>
                      </a:r>
                      <a:endParaRPr lang="pt-BR" dirty="0"/>
                    </a:p>
                  </a:txBody>
                  <a:tcPr/>
                </a:tc>
              </a:tr>
              <a:tr h="435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261.082.323,23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1.233.539.620,08 	</a:t>
                      </a:r>
                      <a:endParaRPr lang="pt-BR" dirty="0"/>
                    </a:p>
                  </a:txBody>
                  <a:tcPr/>
                </a:tc>
              </a:tr>
              <a:tr h="435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253.997.356,17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1.263.548.027,52 	</a:t>
                      </a:r>
                      <a:endParaRPr lang="pt-BR" dirty="0"/>
                    </a:p>
                  </a:txBody>
                  <a:tcPr/>
                </a:tc>
              </a:tr>
              <a:tr h="435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249.132.486,27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1.282.584.978,69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33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16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44016" y="1340768"/>
            <a:ext cx="889248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Fundo Financeiro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5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730910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Fundo dos Militares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17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47957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7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39209710"/>
              </p:ext>
            </p:extLst>
          </p:nvPr>
        </p:nvGraphicFramePr>
        <p:xfrm>
          <a:off x="467544" y="1928799"/>
          <a:ext cx="8229600" cy="37147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8298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ANO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RECEITAS PREVIDENCIÁRIAS (R$)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DESPESAS PREVIDENCIÁRIAS (R$)</a:t>
                      </a:r>
                      <a:endParaRPr lang="pt-BR" dirty="0"/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2015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131.279.827,37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272.104.425,40 	</a:t>
                      </a:r>
                      <a:endParaRPr lang="pt-BR" dirty="0"/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127.510.770,75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273.873.170,14 </a:t>
                      </a:r>
                      <a:endParaRPr lang="pt-BR" dirty="0"/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117.699.557,56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275.477.274,57 </a:t>
                      </a:r>
                      <a:endParaRPr lang="pt-BR" dirty="0"/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109.465.648,59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276.888.472,41 	</a:t>
                      </a:r>
                      <a:endParaRPr lang="pt-BR" dirty="0"/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105.280.710,68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278.077.693,83 </a:t>
                      </a:r>
                      <a:endParaRPr lang="pt-BR" dirty="0"/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104.658.362,20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279.124.571,27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5650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18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 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44016" y="1340768"/>
            <a:ext cx="889248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Fundo dos Militares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742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100811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imes" pitchFamily="18" charset="0"/>
              </a:rPr>
              <a:t>Fundo de Previdência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Times" pitchFamily="18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19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 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7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39207215"/>
              </p:ext>
            </p:extLst>
          </p:nvPr>
        </p:nvGraphicFramePr>
        <p:xfrm>
          <a:off x="467544" y="2550512"/>
          <a:ext cx="8229600" cy="286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ANO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RECEITAS PREVIDENCIÁRIAS (R$)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DESPESAS PREVIDENCIÁRIAS (R$)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2015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34.881.088,38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1.875.964,61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42.142.193,92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2.407.305,41 	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50.145.074,32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3.184.599,89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57.854.962,67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4.091.517,73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66.470.531,56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4.998.400,85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74.863.277,49 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6.043.030,49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8727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Origem do desequilíbrio financeiro e atuarial dos RPPS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sz="2800" dirty="0" smtClean="0"/>
              <a:t>Primeiro período: até 1988;</a:t>
            </a:r>
          </a:p>
          <a:p>
            <a:r>
              <a:rPr lang="pt-BR" sz="2800" dirty="0" smtClean="0"/>
              <a:t>Segundo período: de 1988 a 1998; e</a:t>
            </a:r>
          </a:p>
          <a:p>
            <a:r>
              <a:rPr lang="pt-BR" sz="2800" dirty="0" smtClean="0"/>
              <a:t>Terceiro período: depois de 1998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2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ixaDeTexto 10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14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20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44016" y="1340768"/>
            <a:ext cx="889248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t>Fundo de Previdência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753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21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44016" y="1340768"/>
            <a:ext cx="889248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 algn="ctr">
              <a:buNone/>
            </a:pPr>
            <a:r>
              <a:rPr lang="pt-BR" sz="4000" dirty="0" smtClean="0"/>
              <a:t>Situação Atuarial dos Fundos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6369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1008112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Posição em 31.12.2014</a:t>
            </a:r>
            <a:endParaRPr lang="pt-BR" sz="2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22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</p:txBody>
      </p:sp>
      <p:graphicFrame>
        <p:nvGraphicFramePr>
          <p:cNvPr id="17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16409961"/>
              </p:ext>
            </p:extLst>
          </p:nvPr>
        </p:nvGraphicFramePr>
        <p:xfrm>
          <a:off x="467544" y="2000240"/>
          <a:ext cx="8229600" cy="39290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77718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 (R$)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DIREITOS (R$)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Fundo Financeiro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49.876,3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5.766,1 mi</a:t>
                      </a:r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Fundo dos Militares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26.062,4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2.712,9 mi</a:t>
                      </a:r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Fundo de Previdência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1.717,1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1.788,9 mi</a:t>
                      </a:r>
                      <a:endParaRPr lang="pt-BR" dirty="0"/>
                    </a:p>
                  </a:txBody>
                  <a:tcPr/>
                </a:tc>
              </a:tr>
              <a:tr h="45027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953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100811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Medidas e Possibilidades de Equacionamento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827584" y="1916832"/>
            <a:ext cx="7632848" cy="439248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27584" y="1929021"/>
            <a:ext cx="76328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alibri" pitchFamily="34" charset="0"/>
              </a:rPr>
              <a:t>1. É fundamental uma consistente avaliação atuarial a partir de completa e atual base de dados cadastrais dos segurados e dependentes vinculados ao RPPS – Unidades Administrativas e Poderes (pode ser primordial a realização de censos e recadastramentos – obtendo e atualizando dados cadastrais, funcionais,</a:t>
            </a:r>
          </a:p>
          <a:p>
            <a:pPr algn="just"/>
            <a:r>
              <a:rPr lang="pt-BR" sz="1600" dirty="0" smtClean="0">
                <a:latin typeface="Calibri" pitchFamily="34" charset="0"/>
              </a:rPr>
              <a:t>previdenciários e financeiros)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2. Aportes de Recursos Financeiros via Orçamento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3. Aportes de Ativos: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• Bens imóveis com potencial de geração de rendimentos, valoráveis e alienáveis;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• Títulos, Valores Mobiliários e Recebíveis com baixo risco de crédito;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4. Segregação da Massa de Segurados</a:t>
            </a:r>
          </a:p>
          <a:p>
            <a:pPr algn="just"/>
            <a:r>
              <a:rPr lang="pt-BR" sz="1600" dirty="0" smtClean="0">
                <a:latin typeface="Calibri" pitchFamily="34" charset="0"/>
              </a:rPr>
              <a:t>• Requer circunstanciado estudo sobre os impactos nos orçamentos seguintes visto</a:t>
            </a:r>
          </a:p>
          <a:p>
            <a:pPr algn="just"/>
            <a:r>
              <a:rPr lang="pt-BR" sz="1600" dirty="0" smtClean="0">
                <a:latin typeface="Calibri" pitchFamily="34" charset="0"/>
              </a:rPr>
              <a:t>que, no curto, prazo haverá aumento de despesas correntes </a:t>
            </a:r>
            <a:endParaRPr lang="pt-BR" sz="1600" dirty="0" smtClean="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23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 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815938"/>
            <a:ext cx="8892480" cy="57773"/>
          </a:xfrm>
        </p:spPr>
        <p:txBody>
          <a:bodyPr>
            <a:noAutofit/>
          </a:bodyPr>
          <a:lstStyle/>
          <a:p>
            <a:endParaRPr lang="pt-BR" sz="2800" dirty="0" smtClean="0">
              <a:solidFill>
                <a:schemeClr val="bg1">
                  <a:lumMod val="50000"/>
                </a:schemeClr>
              </a:solidFill>
              <a:latin typeface="Times" pitchFamily="18" charset="0"/>
            </a:endParaRPr>
          </a:p>
          <a:p>
            <a:endParaRPr lang="pt-BR" sz="2800" dirty="0">
              <a:solidFill>
                <a:schemeClr val="bg1">
                  <a:lumMod val="50000"/>
                </a:schemeClr>
              </a:solidFill>
              <a:latin typeface="Times" pitchFamily="18" charset="0"/>
            </a:endParaRPr>
          </a:p>
          <a:p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E-mail: </a:t>
            </a:r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hlinkClick r:id="rId3"/>
              </a:rPr>
              <a:t>marcellooliveira@sefaz.al.gov.br</a:t>
            </a:r>
            <a:endParaRPr lang="pt-BR" sz="2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Tel. Contato: (82) 3315-1991/8833-9231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24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388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Causas determinantes para o desequilíbrio atuarial dos RPPS</a:t>
            </a:r>
          </a:p>
          <a:p>
            <a:r>
              <a:rPr lang="pt-BR" sz="2400" dirty="0" smtClean="0"/>
              <a:t>Ausência de estudos atuariais prévios (custo previdenciário e definição dos planos de custeio e benefícios);</a:t>
            </a:r>
          </a:p>
          <a:p>
            <a:r>
              <a:rPr lang="pt-BR" sz="2400" dirty="0" smtClean="0"/>
              <a:t>Repasse irregular das contribuições;</a:t>
            </a:r>
          </a:p>
          <a:p>
            <a:r>
              <a:rPr lang="pt-BR" sz="2400" dirty="0" smtClean="0"/>
              <a:t>Utilização dos recursos previdenciários para outras finalidades;</a:t>
            </a:r>
          </a:p>
          <a:p>
            <a:r>
              <a:rPr lang="pt-BR" sz="2400" dirty="0" smtClean="0"/>
              <a:t>Regras privilegiadas de acesso aos benefícios;</a:t>
            </a:r>
          </a:p>
          <a:p>
            <a:r>
              <a:rPr lang="pt-BR" sz="2400" dirty="0" smtClean="0"/>
              <a:t>Migração de enorme contingente de servidores públicos para o regime estatutário, sem formação de reservas; e</a:t>
            </a:r>
          </a:p>
          <a:p>
            <a:r>
              <a:rPr lang="pt-BR" sz="2400" dirty="0" smtClean="0"/>
              <a:t>Outras deficiências estruturais e organizacionais.</a:t>
            </a:r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3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37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dirty="0" smtClean="0">
                <a:latin typeface="Calibri" pitchFamily="34" charset="0"/>
              </a:rPr>
              <a:t>Princípios fundamentais de estruturação e organização dos RPPS</a:t>
            </a:r>
          </a:p>
          <a:p>
            <a:pPr marL="0" indent="0">
              <a:buNone/>
            </a:pPr>
            <a:endParaRPr lang="pt-BR" sz="2400" dirty="0" smtClean="0"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Caráter contributivo e solidário; e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Equilíbrio financeiro e atuarial</a:t>
            </a:r>
            <a:endParaRPr lang="pt-BR" sz="2400" dirty="0">
              <a:latin typeface="Calibri" pitchFamily="34" charset="0"/>
            </a:endParaRPr>
          </a:p>
          <a:p>
            <a:pPr marL="0" indent="0" algn="ctr">
              <a:buNone/>
            </a:pP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4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23528" y="596055"/>
            <a:ext cx="8568952" cy="53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prstClr val="white"/>
                </a:solidFill>
              </a:rPr>
              <a:t>ATUALIDADES NO DIREITO PREVIDENCIÁRIO</a:t>
            </a:r>
            <a:endParaRPr lang="pt-BR" sz="3600" b="1" dirty="0">
              <a:solidFill>
                <a:prstClr val="white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323528" y="539969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 smtClean="0">
              <a:solidFill>
                <a:schemeClr val="bg1"/>
              </a:solidFill>
            </a:endParaRP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67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100811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RPPS – Fundamentos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827584" y="1916832"/>
            <a:ext cx="7632848" cy="2664296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27584" y="191683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itchFamily="34" charset="0"/>
              </a:rPr>
              <a:t>Constituição Federal</a:t>
            </a:r>
          </a:p>
          <a:p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“Art. 40 Aos servidores titulares de cargos efetivos da União, dos Estados, do Distrito Federal e dos Municípios, incluídas suas autarquias e fundações, é assegurado regime de previdência de  caráter contributivo e solidário, mediante contribuição do respectivo ente público, dos servidores ativos e inativos e dos pensionistas, observados critérios que preservem o equilíbrio financeiro e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atuarial.”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5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340768"/>
            <a:ext cx="8892480" cy="100811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Regime Próprio de Previdência Social - RPPS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827584" y="1916832"/>
            <a:ext cx="7632848" cy="439248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27584" y="2276872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Calibri" pitchFamily="34" charset="0"/>
              </a:rPr>
              <a:t>RPPS - Regime de previdência social organizado, mantido e gerido por cada ente federativo com o objetivo de garantir previdência social ao conjunto dos seus servidores titulares de cargos efetivos e respectivos dependentes, consoante as disposições do art. 40 da Constituição Federal e respeitados os parâmetros gerais, fundamentalmente a Lei nº 9.717/98.</a:t>
            </a:r>
          </a:p>
          <a:p>
            <a:pPr algn="just"/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Além do caráter contributivo caracterizado pela contribuição dos servidores, aposentados, pensionistas e do ente federativo instituidor, admite o aporte adicional de outros recursos financeiros, bens, direitos e ativos diversos, como medida viabilizadora da observância do Equilíbrio Financeiro e Atuarial (art. 249 da CF).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chemeClr val="tx1"/>
                </a:solidFill>
              </a:rPr>
              <a:pPr/>
              <a:t>6</a:t>
            </a:fld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268760"/>
            <a:ext cx="8892480" cy="100811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RPPS – Fundamentos </a:t>
            </a:r>
            <a:endParaRPr lang="pt-BR" sz="2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51520" y="1700808"/>
            <a:ext cx="871296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Lei nº 9.717/98</a:t>
            </a:r>
          </a:p>
          <a:p>
            <a:pPr algn="just"/>
            <a:r>
              <a:rPr lang="pt-BR" sz="1600" dirty="0" smtClean="0"/>
              <a:t>“Dispõe sobre regras gerais para a </a:t>
            </a:r>
            <a:r>
              <a:rPr lang="pt-BR" sz="1600" b="1" dirty="0" smtClean="0"/>
              <a:t>organização e o funcionamento dos regimes próprios de previdência social dos servidores públicos</a:t>
            </a:r>
            <a:r>
              <a:rPr lang="pt-BR" sz="1600" dirty="0" smtClean="0"/>
              <a:t> da União, dos Estados, do Distrito Federal e dos Municípios, dos militares dos Estados e do Distrito Federal e dá outras providências.”</a:t>
            </a:r>
          </a:p>
          <a:p>
            <a:pPr algn="just"/>
            <a:endParaRPr lang="pt-BR" sz="1600" dirty="0" smtClean="0"/>
          </a:p>
          <a:p>
            <a:pPr algn="just"/>
            <a:r>
              <a:rPr lang="pt-BR" sz="1600" dirty="0" smtClean="0"/>
              <a:t>“Os regimes próprios de previdência social dos servidores públicos da União, dos Estados, do Distrito Federal e dos Municípios, dos militares dos Estados e do Distrito Federal deverão ser organizados, </a:t>
            </a:r>
            <a:r>
              <a:rPr lang="pt-BR" sz="1600" b="1" dirty="0" smtClean="0"/>
              <a:t>baseados em normas gerais de contabilidade e atuária, de modo a garantir o seu equilíbrio financeiro e atuarial.”</a:t>
            </a:r>
          </a:p>
          <a:p>
            <a:pPr algn="just"/>
            <a:endParaRPr lang="pt-BR" sz="1600" dirty="0" smtClean="0"/>
          </a:p>
          <a:p>
            <a:pPr algn="just"/>
            <a:r>
              <a:rPr lang="pt-BR" sz="1600" dirty="0" smtClean="0"/>
              <a:t>Compete à União, por intermédio do Ministério da Previdência Social:</a:t>
            </a:r>
          </a:p>
          <a:p>
            <a:pPr algn="just"/>
            <a:endParaRPr lang="pt-BR" sz="1600" dirty="0" smtClean="0"/>
          </a:p>
          <a:p>
            <a:pPr algn="just">
              <a:buFontTx/>
              <a:buChar char="-"/>
            </a:pPr>
            <a:r>
              <a:rPr lang="pt-BR" sz="1600" dirty="0" smtClean="0"/>
              <a:t> a orientação, supervisão e o acompanhamento dos regimes próprios de previdência social dos servidores públicos e dos militares da União, dos Estados, do Distrito Federal e dos Municípios, e dos fundos de previdência; e</a:t>
            </a:r>
          </a:p>
          <a:p>
            <a:pPr algn="just">
              <a:buFontTx/>
              <a:buChar char="-"/>
            </a:pPr>
            <a:r>
              <a:rPr lang="pt-BR" sz="1600" dirty="0" smtClean="0"/>
              <a:t> o estabelecimento e a publicação dos parâmetros e das diretrizes gerais.</a:t>
            </a:r>
          </a:p>
          <a:p>
            <a:pPr algn="just">
              <a:buFontTx/>
              <a:buChar char="-"/>
            </a:pPr>
            <a:endParaRPr lang="pt-BR" sz="1600" dirty="0" smtClean="0"/>
          </a:p>
          <a:p>
            <a:pPr algn="just"/>
            <a:r>
              <a:rPr lang="pt-BR" sz="1600" dirty="0" smtClean="0"/>
              <a:t>- a União, os Estados, o Distrito Federal e os Municípios prestarão ao Ministério da Previdência Social,</a:t>
            </a:r>
          </a:p>
          <a:p>
            <a:pPr algn="just"/>
            <a:r>
              <a:rPr lang="pt-BR" sz="1600" dirty="0" smtClean="0"/>
              <a:t>quando solicitados, informações sobre regime próprio de previdência social e fundo previdenciário</a:t>
            </a:r>
            <a:r>
              <a:rPr lang="pt-BR" sz="1400" dirty="0" smtClean="0">
                <a:latin typeface="+mj-lt"/>
              </a:rPr>
              <a:t>.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7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 smtClean="0">
              <a:solidFill>
                <a:schemeClr val="bg1"/>
              </a:solidFill>
            </a:endParaRP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268760"/>
            <a:ext cx="8892480" cy="45719"/>
          </a:xfrm>
        </p:spPr>
        <p:txBody>
          <a:bodyPr>
            <a:normAutofit fontScale="25000" lnSpcReduction="20000"/>
          </a:bodyPr>
          <a:lstStyle/>
          <a:p>
            <a:endParaRPr lang="pt-BR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51520" y="1500174"/>
            <a:ext cx="871296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Calibri" pitchFamily="34" charset="0"/>
              </a:rPr>
              <a:t>Pressuposto Básico </a:t>
            </a:r>
            <a:r>
              <a:rPr lang="pt-BR" sz="1600" dirty="0" smtClean="0">
                <a:latin typeface="Calibri" pitchFamily="34" charset="0"/>
              </a:rPr>
              <a:t>– existência de recursos (ativos) garantidores dos benefícios oferecidos aos segurados do RPPS.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Lei nº 9.717/98 e LRF/LC nº 101/2000 – os recursos previdenciários somente poderão ser utilizados para pagamentos de benefícios e taxa de administração.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dirty="0" smtClean="0">
                <a:latin typeface="Calibri" pitchFamily="34" charset="0"/>
              </a:rPr>
              <a:t>Importante lembrar que a LRF impõe limites de gastos com pessoal.</a:t>
            </a:r>
          </a:p>
          <a:p>
            <a:pPr algn="just"/>
            <a:endParaRPr lang="pt-BR" sz="1600" dirty="0" smtClean="0">
              <a:latin typeface="Calibri" pitchFamily="34" charset="0"/>
            </a:endParaRPr>
          </a:p>
          <a:p>
            <a:pPr algn="ctr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Gestão</a:t>
            </a:r>
          </a:p>
          <a:p>
            <a:pPr algn="ctr"/>
            <a:endParaRPr lang="pt-BR" sz="1600" dirty="0" smtClean="0">
              <a:latin typeface="Calibri" pitchFamily="34" charset="0"/>
            </a:endParaRPr>
          </a:p>
          <a:p>
            <a:pPr algn="just"/>
            <a:r>
              <a:rPr lang="pt-BR" sz="1600" b="1" dirty="0" smtClean="0">
                <a:latin typeface="Calibri" pitchFamily="34" charset="0"/>
              </a:rPr>
              <a:t>Unidade Gestora Única </a:t>
            </a:r>
            <a:r>
              <a:rPr lang="pt-BR" sz="1600" dirty="0" smtClean="0">
                <a:latin typeface="Calibri" pitchFamily="34" charset="0"/>
              </a:rPr>
              <a:t>– englobando todos os </a:t>
            </a:r>
            <a:r>
              <a:rPr lang="pt-BR" sz="1600" b="1" dirty="0" smtClean="0">
                <a:latin typeface="Calibri" pitchFamily="34" charset="0"/>
              </a:rPr>
              <a:t>segurados e poderes </a:t>
            </a:r>
            <a:r>
              <a:rPr lang="pt-BR" sz="1600" dirty="0" smtClean="0">
                <a:latin typeface="Calibri" pitchFamily="34" charset="0"/>
              </a:rPr>
              <a:t>(art. 40, § 20 da CF).</a:t>
            </a:r>
          </a:p>
          <a:p>
            <a:pPr algn="just"/>
            <a:r>
              <a:rPr lang="pt-BR" sz="1600" b="1" dirty="0" smtClean="0">
                <a:latin typeface="Calibri" pitchFamily="34" charset="0"/>
              </a:rPr>
              <a:t>Patrimônio</a:t>
            </a:r>
            <a:r>
              <a:rPr lang="pt-BR" sz="1600" dirty="0" smtClean="0">
                <a:latin typeface="Calibri" pitchFamily="34" charset="0"/>
              </a:rPr>
              <a:t> - segregado do ente federativo (contabilidade própria, no contexto da Contabilidade Nacional).</a:t>
            </a:r>
          </a:p>
          <a:p>
            <a:pPr algn="just"/>
            <a:r>
              <a:rPr lang="pt-BR" sz="1600" b="1" dirty="0" smtClean="0">
                <a:latin typeface="Calibri" pitchFamily="34" charset="0"/>
              </a:rPr>
              <a:t>Conselhos de Administração e Fiscal </a:t>
            </a:r>
            <a:r>
              <a:rPr lang="pt-BR" sz="1600" dirty="0" smtClean="0">
                <a:latin typeface="Calibri" pitchFamily="34" charset="0"/>
              </a:rPr>
              <a:t>– representantes dos segurados e ente federativo.</a:t>
            </a:r>
          </a:p>
          <a:p>
            <a:pPr algn="just"/>
            <a:r>
              <a:rPr lang="pt-BR" sz="1600" b="1" dirty="0" smtClean="0">
                <a:latin typeface="Calibri" pitchFamily="34" charset="0"/>
              </a:rPr>
              <a:t>Comitê de Investimentos - </a:t>
            </a:r>
            <a:r>
              <a:rPr lang="pt-BR" sz="1600" dirty="0">
                <a:latin typeface="Calibri" pitchFamily="34" charset="0"/>
              </a:rPr>
              <a:t>representantes dos segurados e ente federativo.</a:t>
            </a:r>
            <a:endParaRPr lang="pt-BR" sz="1600" b="1" dirty="0" smtClean="0">
              <a:latin typeface="Calibri" pitchFamily="34" charset="0"/>
            </a:endParaRPr>
          </a:p>
          <a:p>
            <a:pPr algn="just"/>
            <a:r>
              <a:rPr lang="pt-BR" sz="1600" b="1" dirty="0" smtClean="0">
                <a:latin typeface="Calibri" pitchFamily="34" charset="0"/>
              </a:rPr>
              <a:t>Recursos Previdenciários </a:t>
            </a:r>
            <a:r>
              <a:rPr lang="pt-BR" sz="1600" dirty="0" smtClean="0">
                <a:latin typeface="Calibri" pitchFamily="34" charset="0"/>
              </a:rPr>
              <a:t>– aplicados e investidos conforme determinação do Conselho Monetário Nacional, controlados e contabilizados de forma segregada dos recursos do ente federativo (Resolução CMN nº 3.922/2010).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8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ítulo 2"/>
          <p:cNvSpPr>
            <a:spLocks noGrp="1"/>
          </p:cNvSpPr>
          <p:nvPr>
            <p:ph type="subTitle" idx="1"/>
          </p:nvPr>
        </p:nvSpPr>
        <p:spPr>
          <a:xfrm>
            <a:off x="144016" y="1268760"/>
            <a:ext cx="8892480" cy="1008112"/>
          </a:xfrm>
        </p:spPr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Regime de Financiamento</a:t>
            </a:r>
            <a:endParaRPr lang="pt-BR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  <a:ln w="57150">
            <a:solidFill>
              <a:srgbClr val="0C60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51520" y="1700808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latin typeface="Calibri" pitchFamily="34" charset="0"/>
              </a:rPr>
              <a:t>Regime Financeiro de Repartição Simples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(art. 2º, XIII/ PT/ MPS nº 403)</a:t>
            </a:r>
          </a:p>
          <a:p>
            <a:pPr algn="just"/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Regime em que as contribuições estabelecidas no plano de custeio, a serem pagas pelo ente federativo, pelos servidores ativos e inativos e pelos pensionistas, em um determinado exercício, sejam suficientes para o pagamento dos benefícios nesse exercício, sem o propósito de acumulação de recursos, admitindo-se a constituição de fundo </a:t>
            </a:r>
            <a:r>
              <a:rPr lang="pt-BR" dirty="0" err="1" smtClean="0">
                <a:latin typeface="Calibri" pitchFamily="34" charset="0"/>
              </a:rPr>
              <a:t>previdencial</a:t>
            </a:r>
            <a:r>
              <a:rPr lang="pt-BR" dirty="0" smtClean="0">
                <a:latin typeface="Calibri" pitchFamily="34" charset="0"/>
              </a:rPr>
              <a:t> para oscilação de risco. (art. 2º, XXI/PT/MPS nº 403/2008, denomina Plano Financeiro – admitido somente no caso de segregação da massa).</a:t>
            </a:r>
          </a:p>
          <a:p>
            <a:pPr algn="just"/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Características:</a:t>
            </a:r>
          </a:p>
          <a:p>
            <a:pPr algn="just"/>
            <a:endParaRPr lang="pt-BR" dirty="0" smtClean="0">
              <a:latin typeface="Calibri" pitchFamily="34" charset="0"/>
            </a:endParaRPr>
          </a:p>
          <a:p>
            <a:pPr algn="just"/>
            <a:r>
              <a:rPr lang="pt-BR" dirty="0" smtClean="0">
                <a:latin typeface="Calibri" pitchFamily="34" charset="0"/>
              </a:rPr>
              <a:t>Não há formação de reserva;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Possibilidade de formação de “fundo” para oscilação de risco;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Usado em benefícios de pagamentos únicos ou temporários de curta duração; 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Usado em benefícios de menor custo; e</a:t>
            </a:r>
          </a:p>
          <a:p>
            <a:pPr algn="just"/>
            <a:r>
              <a:rPr lang="pt-BR" dirty="0" smtClean="0">
                <a:latin typeface="Calibri" pitchFamily="34" charset="0"/>
              </a:rPr>
              <a:t>Não recomendável para benefícios de longa duração e custos elevados.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2AB35D-8FC0-4023-A4B6-2010A484C577}" type="slidenum">
              <a:rPr lang="pt-BR" b="1" smtClean="0">
                <a:solidFill>
                  <a:sysClr val="windowText" lastClr="000000"/>
                </a:solidFill>
              </a:rPr>
              <a:pPr/>
              <a:t>9</a:t>
            </a:fld>
            <a:endParaRPr lang="pt-BR" b="1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23528" y="5399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ATUALIDADES NO DIREITO PREVIDENCIÁRIO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859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323528" y="539969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EQUILÍBRIO FINANCEIRO E ATUARIAL DOS RPPS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1562</Words>
  <Application>Microsoft Office PowerPoint</Application>
  <PresentationFormat>Apresentação na tela (4:3)</PresentationFormat>
  <Paragraphs>267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Equilíbrio financeiro e atuarial dos Regimes Próprios de Previdência Social - RPPS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CONTRIBUIÇÕES PREVIDENCIÁRIAS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marcello.oliveira</cp:lastModifiedBy>
  <cp:revision>69</cp:revision>
  <dcterms:created xsi:type="dcterms:W3CDTF">2014-09-15T12:30:00Z</dcterms:created>
  <dcterms:modified xsi:type="dcterms:W3CDTF">2015-06-21T19:14:23Z</dcterms:modified>
</cp:coreProperties>
</file>